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70" r:id="rId2"/>
  </p:sldMasterIdLst>
  <p:notesMasterIdLst>
    <p:notesMasterId r:id="rId14"/>
  </p:notesMasterIdLst>
  <p:sldIdLst>
    <p:sldId id="256" r:id="rId3"/>
    <p:sldId id="257" r:id="rId4"/>
    <p:sldId id="258" r:id="rId5"/>
    <p:sldId id="260" r:id="rId6"/>
    <p:sldId id="261" r:id="rId7"/>
    <p:sldId id="277" r:id="rId8"/>
    <p:sldId id="278" r:id="rId9"/>
    <p:sldId id="279" r:id="rId10"/>
    <p:sldId id="263" r:id="rId11"/>
    <p:sldId id="262" r:id="rId12"/>
    <p:sldId id="270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599" autoAdjust="0"/>
  </p:normalViewPr>
  <p:slideViewPr>
    <p:cSldViewPr>
      <p:cViewPr varScale="1">
        <p:scale>
          <a:sx n="89" d="100"/>
          <a:sy n="89" d="100"/>
        </p:scale>
        <p:origin x="523" y="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>
              <a:defRPr sz="1200"/>
            </a:lvl1pPr>
          </a:lstStyle>
          <a:p>
            <a:fld id="{3842907C-D0AA-4C58-9F94-58B40AD65B29}" type="datetimeFigureOut">
              <a:rPr lang="en-US" smtClean="0"/>
              <a:pPr/>
              <a:t>8/14/2019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>
              <a:defRPr sz="1200"/>
            </a:lvl1pPr>
          </a:lstStyle>
          <a:p>
            <a:fld id="{1D76769E-C829-4283-B80E-CB90D995C2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6263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rtl="0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76769E-C829-4283-B80E-CB90D995C291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2864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76769E-C829-4283-B80E-CB90D995C291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1370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9144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8831" y="1449146"/>
            <a:ext cx="7526338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8831" y="5280847"/>
            <a:ext cx="7526338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13C79-1C97-4B32-B2AE-1A69C169643E}" type="datetime2">
              <a:rPr lang="en-US" smtClean="0"/>
              <a:pPr/>
              <a:t>Wednesday, August 14, 2019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chemeClr val="accent1">
                  <a:tint val="20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92C34-3E5E-4BA5-AF54-F1601B144FB0}" type="slidenum">
              <a:rPr lang="en-US" smtClean="0"/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0676299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863" y="4800600"/>
            <a:ext cx="752633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9144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4863" y="5367338"/>
            <a:ext cx="7526337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E14BF-C004-4398-9186-5EE680724D95}" type="datetime2">
              <a:rPr lang="en-US" smtClean="0"/>
              <a:pPr/>
              <a:t>Wednesday, August 14, 2019</a:t>
            </a:fld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92C34-3E5E-4BA5-AF54-F1601B144FB0}" type="slidenum">
              <a:rPr lang="en-US" sz="1400" smtClean="0">
                <a:solidFill>
                  <a:schemeClr val="tx2">
                    <a:shade val="50000"/>
                  </a:schemeClr>
                </a:solidFill>
              </a:rPr>
              <a:pPr/>
              <a:t>‹#›</a:t>
            </a:fld>
            <a:endParaRPr lang="en-US" sz="1000" b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30582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485107" y="1338479"/>
            <a:ext cx="4749312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573" y="1495525"/>
            <a:ext cx="442038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1226" y="4700702"/>
            <a:ext cx="4418727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5398884" y="1338479"/>
            <a:ext cx="3302316" cy="4075464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E14BF-C004-4398-9186-5EE680724D95}" type="datetime2">
              <a:rPr lang="en-US" smtClean="0"/>
              <a:pPr/>
              <a:t>Wednesday, August 14, 2019</a:t>
            </a:fld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92C34-3E5E-4BA5-AF54-F1601B144FB0}" type="slidenum">
              <a:rPr lang="en-US" sz="1400" smtClean="0">
                <a:solidFill>
                  <a:schemeClr val="tx2">
                    <a:shade val="50000"/>
                  </a:schemeClr>
                </a:solidFill>
              </a:rPr>
              <a:pPr/>
              <a:t>‹#›</a:t>
            </a:fld>
            <a:endParaRPr lang="en-US" sz="1000" b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93329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855663" y="2286585"/>
            <a:ext cx="3671336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017816" y="2435956"/>
            <a:ext cx="328689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4616450" y="2286000"/>
            <a:ext cx="3671888" cy="2300288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E14BF-C004-4398-9186-5EE680724D95}" type="datetime2">
              <a:rPr lang="en-US" smtClean="0"/>
              <a:pPr/>
              <a:t>Wednesday, August 14, 2019</a:t>
            </a:fld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92C34-3E5E-4BA5-AF54-F1601B144FB0}" type="slidenum">
              <a:rPr lang="en-US" sz="1400" smtClean="0">
                <a:solidFill>
                  <a:schemeClr val="tx2">
                    <a:shade val="50000"/>
                  </a:schemeClr>
                </a:solidFill>
              </a:rPr>
              <a:pPr/>
              <a:t>‹#›</a:t>
            </a:fld>
            <a:endParaRPr lang="en-US" sz="1000" b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37047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9144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E14BF-C004-4398-9186-5EE680724D95}" type="datetime2">
              <a:rPr lang="en-US" smtClean="0"/>
              <a:pPr/>
              <a:t>Wednesday, August 14, 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92C34-3E5E-4BA5-AF54-F1601B144FB0}" type="slidenum">
              <a:rPr lang="en-US" sz="1400" smtClean="0">
                <a:solidFill>
                  <a:schemeClr val="tx2">
                    <a:shade val="50000"/>
                  </a:schemeClr>
                </a:solidFill>
              </a:rPr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881585"/>
      </p:ext>
    </p:extLst>
  </p:cSld>
  <p:clrMapOvr>
    <a:masterClrMapping/>
  </p:clrMapOvr>
  <p:transition spd="slow"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5752238" y="446089"/>
            <a:ext cx="3391762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AutoShape 4"/>
          <p:cNvSpPr>
            <a:spLocks noChangeAspect="1" noChangeArrowheads="1" noTextEdit="1"/>
          </p:cNvSpPr>
          <p:nvPr/>
        </p:nvSpPr>
        <p:spPr bwMode="auto">
          <a:xfrm>
            <a:off x="5233988" y="0"/>
            <a:ext cx="3910012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37655" y="586171"/>
            <a:ext cx="1701800" cy="513479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4862" y="446089"/>
            <a:ext cx="4947376" cy="5414962"/>
          </a:xfrm>
        </p:spPr>
        <p:txBody>
          <a:bodyPr vert="eaVert" anchor="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E14BF-C004-4398-9186-5EE680724D95}" type="datetime2">
              <a:rPr lang="en-US" smtClean="0"/>
              <a:pPr/>
              <a:t>Wednesday, August 14, 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92C34-3E5E-4BA5-AF54-F1601B144FB0}" type="slidenum">
              <a:rPr lang="en-US" sz="1400" smtClean="0">
                <a:solidFill>
                  <a:schemeClr val="tx2">
                    <a:shade val="50000"/>
                  </a:schemeClr>
                </a:solidFill>
              </a:rPr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822007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9144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9997" y="2222287"/>
            <a:ext cx="7524003" cy="363651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FEF5B-F2CC-4EC5-8F1F-29A8BF9EFFA9}" type="datetime2">
              <a:rPr lang="en-US" smtClean="0"/>
              <a:pPr/>
              <a:t>Wednesday, August 14, 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10EEA-824F-4D46-AFE7-60426C8C06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627203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0"/>
            <a:ext cx="9144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863" y="2951396"/>
            <a:ext cx="7526337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4863" y="5281200"/>
            <a:ext cx="7526337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E14BF-C004-4398-9186-5EE680724D95}" type="datetime2">
              <a:rPr lang="en-US" smtClean="0"/>
              <a:pPr/>
              <a:t>Wednesday, August 14, 2019</a:t>
            </a:fld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92C34-3E5E-4BA5-AF54-F1601B144FB0}" type="slidenum">
              <a:rPr lang="en-US" sz="1400" smtClean="0">
                <a:solidFill>
                  <a:schemeClr val="tx2">
                    <a:shade val="50000"/>
                  </a:schemeClr>
                </a:solidFill>
              </a:rPr>
              <a:pPr/>
              <a:t>‹#›</a:t>
            </a:fld>
            <a:endParaRPr lang="en-US" sz="1000" b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99190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9144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9996" y="2222287"/>
            <a:ext cx="3670723" cy="3638763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0" y="2222287"/>
            <a:ext cx="3670720" cy="3638763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303D9-A6EB-41FB-BF22-3F49E470997E}" type="datetime2">
              <a:rPr lang="en-US" smtClean="0"/>
              <a:pPr/>
              <a:t>Wednesday, August 14, 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10EEA-824F-4D46-AFE7-60426C8C06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597265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9144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9996" y="2174875"/>
            <a:ext cx="367072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09996" y="2751137"/>
            <a:ext cx="3687391" cy="3109913"/>
          </a:xfrm>
        </p:spPr>
        <p:txBody>
          <a:bodyPr anchor="t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280" y="2174875"/>
            <a:ext cx="3670720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751137"/>
            <a:ext cx="3670720" cy="3109913"/>
          </a:xfrm>
        </p:spPr>
        <p:txBody>
          <a:bodyPr anchor="t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B0534-5698-4F62-9CFE-5DE61A073E78}" type="datetime2">
              <a:rPr lang="en-US" smtClean="0"/>
              <a:pPr/>
              <a:t>Wednesday, August 14, 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10EEA-824F-4D46-AFE7-60426C8C06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7560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9144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E14BF-C004-4398-9186-5EE680724D95}" type="datetime2">
              <a:rPr lang="en-US" smtClean="0"/>
              <a:pPr/>
              <a:t>Wednesday, August 14, 2019</a:t>
            </a:fld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92C34-3E5E-4BA5-AF54-F1601B144FB0}" type="slidenum">
              <a:rPr lang="en-US" sz="1400" smtClean="0">
                <a:solidFill>
                  <a:schemeClr val="tx2">
                    <a:shade val="50000"/>
                  </a:schemeClr>
                </a:solidFill>
              </a:rPr>
              <a:pPr/>
              <a:t>‹#›</a:t>
            </a:fld>
            <a:endParaRPr lang="en-US" sz="1000" b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18640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46142-29B2-49CC-BCC6-A3AD70B4960E}" type="datetime2">
              <a:rPr lang="en-US" smtClean="0"/>
              <a:pPr/>
              <a:t>Wednesday, August 14, 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10EEA-824F-4D46-AFE7-60426C8C06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337301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804863" y="446086"/>
            <a:ext cx="2660650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863" y="446088"/>
            <a:ext cx="2660650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41724" y="446087"/>
            <a:ext cx="4689475" cy="5414963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4863" y="2260737"/>
            <a:ext cx="2660650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C4691-4882-40A8-AF62-8CF6A18D40B2}" type="datetime2">
              <a:rPr lang="en-US" smtClean="0"/>
              <a:pPr/>
              <a:t>Wednesday, August 14, 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10EEA-824F-4D46-AFE7-60426C8C06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667237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9996" y="727521"/>
            <a:ext cx="350154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4573588" y="0"/>
            <a:ext cx="4570412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9996" y="2344684"/>
            <a:ext cx="350154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914357" y="6041361"/>
            <a:ext cx="732659" cy="365125"/>
          </a:xfrm>
        </p:spPr>
        <p:txBody>
          <a:bodyPr/>
          <a:lstStyle/>
          <a:p>
            <a:fld id="{D10E14BF-C004-4398-9186-5EE680724D95}" type="datetime2">
              <a:rPr lang="en-US" smtClean="0"/>
              <a:pPr/>
              <a:t>Wednesday, August 14, 2019</a:t>
            </a:fld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42797" y="6041361"/>
            <a:ext cx="2471560" cy="365125"/>
          </a:xfrm>
        </p:spPr>
        <p:txBody>
          <a:bodyPr/>
          <a:lstStyle/>
          <a:p>
            <a:pPr algn="r"/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647017" y="5915887"/>
            <a:ext cx="796616" cy="490599"/>
          </a:xfrm>
        </p:spPr>
        <p:txBody>
          <a:bodyPr/>
          <a:lstStyle/>
          <a:p>
            <a:fld id="{45292C34-3E5E-4BA5-AF54-F1601B144FB0}" type="slidenum">
              <a:rPr lang="en-US" sz="1400" smtClean="0">
                <a:solidFill>
                  <a:schemeClr val="tx2">
                    <a:shade val="50000"/>
                  </a:schemeClr>
                </a:solidFill>
              </a:rPr>
              <a:pPr/>
              <a:t>‹#›</a:t>
            </a:fld>
            <a:endParaRPr lang="en-US" sz="1000" b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44503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09997" y="447188"/>
            <a:ext cx="7524003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9997" y="2184400"/>
            <a:ext cx="7524003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2797" y="6041361"/>
            <a:ext cx="6289532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algn="r"/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11422" y="6041361"/>
            <a:ext cx="993161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D10E14BF-C004-4398-9186-5EE680724D95}" type="datetime2">
              <a:rPr lang="en-US" smtClean="0"/>
              <a:pPr/>
              <a:t>Wednesday, August 14, 2019</a:t>
            </a:fld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04584" y="5915887"/>
            <a:ext cx="796616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45292C34-3E5E-4BA5-AF54-F1601B144FB0}" type="slidenum">
              <a:rPr lang="en-US" sz="1400" smtClean="0">
                <a:solidFill>
                  <a:schemeClr val="tx2">
                    <a:shade val="50000"/>
                  </a:schemeClr>
                </a:solidFill>
              </a:rPr>
              <a:pPr/>
              <a:t>‹#›</a:t>
            </a:fld>
            <a:endParaRPr lang="en-US" sz="1000" b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567811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  <p:sldLayoutId id="2147483683" r:id="rId13"/>
    <p:sldLayoutId id="2147483684" r:id="rId14"/>
  </p:sldLayoutIdLst>
  <p:transition spd="slow">
    <p:push dir="u"/>
  </p:transition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35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g"/><Relationship Id="rId4" Type="http://schemas.openxmlformats.org/officeDocument/2006/relationships/image" Target="../media/image27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32.jpg"/><Relationship Id="rId5" Type="http://schemas.openxmlformats.org/officeDocument/2006/relationships/image" Target="../media/image31.png"/><Relationship Id="rId4" Type="http://schemas.openxmlformats.org/officeDocument/2006/relationships/image" Target="../media/image3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ctrTitle"/>
          </p:nvPr>
        </p:nvSpPr>
        <p:spPr>
          <a:xfrm>
            <a:off x="0" y="1752601"/>
            <a:ext cx="9144000" cy="2470186"/>
          </a:xfrm>
        </p:spPr>
        <p:txBody>
          <a:bodyPr>
            <a:normAutofit fontScale="90000"/>
          </a:bodyPr>
          <a:lstStyle/>
          <a:p>
            <a:pPr algn="ctr"/>
            <a:r>
              <a:rPr lang="cs-CZ" sz="4000" u="sng" dirty="0" smtClean="0">
                <a:solidFill>
                  <a:schemeClr val="bg1"/>
                </a:solidFill>
                <a:latin typeface="Copperplate Gothic Bold" panose="020E0705020206020404" pitchFamily="34" charset="0"/>
                <a:cs typeface="Arial" panose="020B0604020202020204" pitchFamily="34" charset="0"/>
              </a:rPr>
              <a:t>Projekt ERASMUS+ KA229</a:t>
            </a:r>
            <a:r>
              <a:rPr lang="cs-CZ" sz="4000" u="sng" dirty="0" smtClean="0">
                <a:solidFill>
                  <a:schemeClr val="bg1"/>
                </a:solidFill>
                <a:latin typeface="Copperplate Gothic Bold" panose="020E0705020206020404" pitchFamily="34" charset="0"/>
                <a:cs typeface="Arial" panose="020B0604020202020204" pitchFamily="34" charset="0"/>
              </a:rPr>
              <a:t>:</a:t>
            </a:r>
            <a:br>
              <a:rPr lang="cs-CZ" sz="4000" u="sng" dirty="0" smtClean="0">
                <a:solidFill>
                  <a:schemeClr val="bg1"/>
                </a:solidFill>
                <a:latin typeface="Copperplate Gothic Bold" panose="020E0705020206020404" pitchFamily="34" charset="0"/>
                <a:cs typeface="Arial" panose="020B0604020202020204" pitchFamily="34" charset="0"/>
              </a:rPr>
            </a:br>
            <a:r>
              <a:rPr lang="cs-CZ" sz="4000" u="sng" dirty="0" smtClean="0">
                <a:solidFill>
                  <a:schemeClr val="bg1"/>
                </a:solidFill>
                <a:latin typeface="Copperplate Gothic Bold" panose="020E0705020206020404" pitchFamily="34" charset="0"/>
                <a:cs typeface="Arial" panose="020B0604020202020204" pitchFamily="34" charset="0"/>
              </a:rPr>
              <a:t/>
            </a:r>
            <a:br>
              <a:rPr lang="cs-CZ" sz="4000" u="sng" dirty="0" smtClean="0">
                <a:solidFill>
                  <a:schemeClr val="bg1"/>
                </a:solidFill>
                <a:latin typeface="Copperplate Gothic Bold" panose="020E0705020206020404" pitchFamily="34" charset="0"/>
                <a:cs typeface="Arial" panose="020B0604020202020204" pitchFamily="34" charset="0"/>
              </a:rPr>
            </a:br>
            <a:r>
              <a:rPr lang="cs-CZ" sz="4000" u="sng" dirty="0" smtClean="0">
                <a:solidFill>
                  <a:schemeClr val="bg1"/>
                </a:solidFill>
                <a:latin typeface="Copperplate Gothic Bold" panose="020E0705020206020404" pitchFamily="34" charset="0"/>
                <a:cs typeface="Arial" panose="020B0604020202020204" pitchFamily="34" charset="0"/>
              </a:rPr>
              <a:t>EU </a:t>
            </a:r>
            <a:r>
              <a:rPr lang="cs-CZ" sz="4000" u="sng" dirty="0" err="1" smtClean="0">
                <a:solidFill>
                  <a:schemeClr val="bg1"/>
                </a:solidFill>
                <a:latin typeface="Copperplate Gothic Bold" panose="020E0705020206020404" pitchFamily="34" charset="0"/>
                <a:cs typeface="Arial" panose="020B0604020202020204" pitchFamily="34" charset="0"/>
              </a:rPr>
              <a:t>Citizenship</a:t>
            </a:r>
            <a:r>
              <a:rPr lang="cs-CZ" sz="4000" u="sng" dirty="0" smtClean="0">
                <a:solidFill>
                  <a:schemeClr val="bg1"/>
                </a:solidFill>
                <a:latin typeface="Copperplate Gothic Bold" panose="020E0705020206020404" pitchFamily="34" charset="0"/>
                <a:cs typeface="Arial" panose="020B0604020202020204" pitchFamily="34" charset="0"/>
              </a:rPr>
              <a:t> – </a:t>
            </a:r>
            <a:r>
              <a:rPr lang="cs-CZ" sz="4000" u="sng" dirty="0" err="1" smtClean="0">
                <a:solidFill>
                  <a:schemeClr val="bg1"/>
                </a:solidFill>
                <a:latin typeface="Copperplate Gothic Bold" panose="020E0705020206020404" pitchFamily="34" charset="0"/>
                <a:cs typeface="Arial" panose="020B0604020202020204" pitchFamily="34" charset="0"/>
              </a:rPr>
              <a:t>Cultural</a:t>
            </a:r>
            <a:r>
              <a:rPr lang="cs-CZ" sz="4000" u="sng" dirty="0" smtClean="0">
                <a:solidFill>
                  <a:schemeClr val="bg1"/>
                </a:solidFill>
                <a:latin typeface="Copperplate Gothic Bold" panose="020E0705020206020404" pitchFamily="34" charset="0"/>
                <a:cs typeface="Arial" panose="020B0604020202020204" pitchFamily="34" charset="0"/>
              </a:rPr>
              <a:t> </a:t>
            </a:r>
            <a:r>
              <a:rPr lang="cs-CZ" sz="4000" u="sng" dirty="0" err="1" smtClean="0">
                <a:solidFill>
                  <a:schemeClr val="bg1"/>
                </a:solidFill>
                <a:latin typeface="Copperplate Gothic Bold" panose="020E0705020206020404" pitchFamily="34" charset="0"/>
                <a:cs typeface="Arial" panose="020B0604020202020204" pitchFamily="34" charset="0"/>
              </a:rPr>
              <a:t>heritage</a:t>
            </a:r>
            <a:r>
              <a:rPr lang="cs-CZ" sz="4000" u="sng" dirty="0" smtClean="0">
                <a:solidFill>
                  <a:schemeClr val="bg1"/>
                </a:solidFill>
                <a:latin typeface="Copperplate Gothic Bold" panose="020E0705020206020404" pitchFamily="34" charset="0"/>
                <a:cs typeface="Arial" panose="020B0604020202020204" pitchFamily="34" charset="0"/>
              </a:rPr>
              <a:t> </a:t>
            </a:r>
            <a:r>
              <a:rPr lang="cs-CZ" sz="4000" u="sng" dirty="0" err="1" smtClean="0">
                <a:solidFill>
                  <a:schemeClr val="bg1"/>
                </a:solidFill>
                <a:latin typeface="Copperplate Gothic Bold" panose="020E0705020206020404" pitchFamily="34" charset="0"/>
                <a:cs typeface="Arial" panose="020B0604020202020204" pitchFamily="34" charset="0"/>
              </a:rPr>
              <a:t>unites</a:t>
            </a:r>
            <a:r>
              <a:rPr lang="cs-CZ" sz="4000" u="sng" dirty="0" smtClean="0">
                <a:solidFill>
                  <a:schemeClr val="bg1"/>
                </a:solidFill>
                <a:latin typeface="Copperplate Gothic Bold" panose="020E0705020206020404" pitchFamily="34" charset="0"/>
                <a:cs typeface="Arial" panose="020B0604020202020204" pitchFamily="34" charset="0"/>
              </a:rPr>
              <a:t> </a:t>
            </a:r>
            <a:r>
              <a:rPr lang="cs-CZ" sz="4000" u="sng" dirty="0" err="1" smtClean="0">
                <a:solidFill>
                  <a:schemeClr val="bg1"/>
                </a:solidFill>
                <a:latin typeface="Copperplate Gothic Bold" panose="020E0705020206020404" pitchFamily="34" charset="0"/>
                <a:cs typeface="Arial" panose="020B0604020202020204" pitchFamily="34" charset="0"/>
              </a:rPr>
              <a:t>us</a:t>
            </a:r>
            <a:endParaRPr lang="cs-CZ" sz="4000" u="sng" dirty="0">
              <a:solidFill>
                <a:schemeClr val="bg1"/>
              </a:solidFill>
              <a:effectLst/>
              <a:latin typeface="Copperplate Gothic Bold" panose="020E07050202060204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>
            <a:spLocks noGrp="1"/>
          </p:cNvSpPr>
          <p:nvPr>
            <p:ph type="subTitle" idx="1"/>
          </p:nvPr>
        </p:nvSpPr>
        <p:spPr>
          <a:xfrm>
            <a:off x="808831" y="5013176"/>
            <a:ext cx="7526338" cy="1166241"/>
          </a:xfrm>
        </p:spPr>
        <p:txBody>
          <a:bodyPr>
            <a:noAutofit/>
          </a:bodyPr>
          <a:lstStyle/>
          <a:p>
            <a:pPr algn="ctr"/>
            <a:r>
              <a:rPr lang="cs-CZ" sz="2400" b="1" u="sng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Projekt spolupráce a výměnných pobytů žáků</a:t>
            </a:r>
            <a:r>
              <a:rPr lang="cs-CZ" sz="24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b="1" u="sng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ACADEMIA MERCURII s žáky škol ve Španělsku, Dánsku a na Maltě v roce 2019-2021</a:t>
            </a:r>
            <a:endParaRPr lang="cs-CZ" sz="2400" b="1" u="sng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60648"/>
            <a:ext cx="2520280" cy="11004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276031"/>
            <a:ext cx="3184050" cy="72091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07288" cy="1143000"/>
          </a:xfrm>
        </p:spPr>
        <p:txBody>
          <a:bodyPr>
            <a:normAutofit/>
          </a:bodyPr>
          <a:lstStyle/>
          <a:p>
            <a:pPr algn="ctr"/>
            <a:r>
              <a:rPr lang="cs-CZ" sz="3600" dirty="0" smtClean="0">
                <a:solidFill>
                  <a:schemeClr val="bg1"/>
                </a:solidFill>
                <a:latin typeface="Algerian" panose="04020705040A02060702" pitchFamily="82" charset="0"/>
                <a:cs typeface="Arial" panose="020B0604020202020204" pitchFamily="34" charset="0"/>
              </a:rPr>
              <a:t>Jak se do projektu přihlásit ?</a:t>
            </a:r>
            <a:endParaRPr lang="cs-CZ" sz="3600" dirty="0">
              <a:solidFill>
                <a:schemeClr val="bg1"/>
              </a:solidFill>
              <a:effectLst/>
              <a:latin typeface="Algerian" panose="04020705040A02060702" pitchFamily="82" charset="0"/>
            </a:endParaRPr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539552" y="2420888"/>
            <a:ext cx="8276403" cy="2445969"/>
          </a:xfrm>
        </p:spPr>
        <p:txBody>
          <a:bodyPr anchor="t">
            <a:normAutofit fontScale="85000" lnSpcReduction="20000"/>
          </a:bodyPr>
          <a:lstStyle/>
          <a:p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Napsat </a:t>
            </a:r>
            <a:r>
              <a:rPr lang="cs-CZ" sz="26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motivační</a:t>
            </a:r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6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dopis</a:t>
            </a:r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v </a:t>
            </a:r>
            <a:r>
              <a:rPr lang="cs-CZ" sz="26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angličtině</a:t>
            </a:r>
            <a:r>
              <a:rPr lang="cs-CZ" sz="2600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a odevzdat ředitelce školy </a:t>
            </a:r>
            <a:r>
              <a:rPr lang="cs-CZ" sz="26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do</a:t>
            </a:r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6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30</a:t>
            </a:r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26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září</a:t>
            </a:r>
          </a:p>
          <a:p>
            <a:pPr marL="0" indent="0">
              <a:buNone/>
            </a:pPr>
            <a:r>
              <a:rPr lang="cs-CZ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(proč byste se chtěli projektu zúčastnit, kterými jazyky mluvíte nebo se v nich chcete zlepšit a do které partnerské země byste chtěli jet a proč)</a:t>
            </a:r>
          </a:p>
          <a:p>
            <a:pPr marL="0" indent="0">
              <a:buNone/>
            </a:pPr>
            <a:endParaRPr lang="cs-CZ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Být připraveni poznávat kulturu jiné země po dobu 5 dní + 2 dny cesty</a:t>
            </a:r>
          </a:p>
          <a:p>
            <a:r>
              <a:rPr lang="cs-CZ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Být připraveni hostit nového přítele u sebe doma po stejnou dobu</a:t>
            </a:r>
            <a:endParaRPr lang="cs-CZ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325" y="5042015"/>
            <a:ext cx="1656184" cy="1656184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5097710"/>
            <a:ext cx="2292005" cy="1544794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5048850"/>
            <a:ext cx="2159098" cy="1525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073989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67586" y="1883681"/>
            <a:ext cx="8229600" cy="1143000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cs-CZ" sz="5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cs-CZ" sz="5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cs-CZ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5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cs-CZ" sz="5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cs-CZ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49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Děkujeme za pozornost </a:t>
            </a:r>
            <a:br>
              <a:rPr lang="cs-CZ" sz="49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49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br>
              <a:rPr lang="cs-CZ" sz="49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49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těšíme se na vaše motivační dopisy!</a:t>
            </a:r>
            <a:r>
              <a:rPr lang="cs-CZ" sz="54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cs-CZ" sz="54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sz="5400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xmlns="" id="{E5F4597D-174F-4165-9BE6-011E865503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829" y="235872"/>
            <a:ext cx="2746647" cy="119934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xmlns="" id="{91ADED06-CADC-4EA6-BB95-C08A7BA70C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3533" y="235872"/>
            <a:ext cx="3533775" cy="8001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xmlns="" id="{308F029C-3BB0-431D-AA12-FA84E4084B58}"/>
              </a:ext>
            </a:extLst>
          </p:cNvPr>
          <p:cNvSpPr txBox="1"/>
          <p:nvPr/>
        </p:nvSpPr>
        <p:spPr>
          <a:xfrm>
            <a:off x="1403648" y="6185866"/>
            <a:ext cx="66247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07" r="13403"/>
          <a:stretch/>
        </p:blipFill>
        <p:spPr>
          <a:xfrm>
            <a:off x="3751238" y="5445224"/>
            <a:ext cx="1662295" cy="1078137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51920" y="235872"/>
            <a:ext cx="1080120" cy="1080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230812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250235" y="544554"/>
            <a:ext cx="7524003" cy="970450"/>
          </a:xfrm>
        </p:spPr>
        <p:txBody>
          <a:bodyPr>
            <a:normAutofit/>
          </a:bodyPr>
          <a:lstStyle/>
          <a:p>
            <a:r>
              <a:rPr lang="cs-CZ" sz="4400" dirty="0" smtClean="0">
                <a:solidFill>
                  <a:schemeClr val="bg1"/>
                </a:solidFill>
                <a:latin typeface="Copperplate Gothic Bold" panose="020E0705020206020404" pitchFamily="34" charset="0"/>
                <a:cs typeface="Arial" panose="020B0604020202020204" pitchFamily="34" charset="0"/>
              </a:rPr>
              <a:t>Téma projektu</a:t>
            </a:r>
            <a:endParaRPr lang="cs-CZ" sz="4400" dirty="0">
              <a:solidFill>
                <a:schemeClr val="bg1"/>
              </a:solidFill>
              <a:effectLst/>
              <a:latin typeface="Copperplate Gothic Bold" panose="020E07050202060204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>
            <a:spLocks noGrp="1"/>
          </p:cNvSpPr>
          <p:nvPr>
            <p:ph idx="1"/>
          </p:nvPr>
        </p:nvSpPr>
        <p:spPr>
          <a:xfrm>
            <a:off x="179512" y="1538804"/>
            <a:ext cx="8229600" cy="4525963"/>
          </a:xfrm>
        </p:spPr>
        <p:txBody>
          <a:bodyPr/>
          <a:lstStyle/>
          <a:p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Evropské občanství</a:t>
            </a: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Poznání kulturního dědictví</a:t>
            </a:r>
          </a:p>
          <a:p>
            <a:pPr marL="0" indent="0">
              <a:buNone/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 ČR, Španělska, Dánska, Malty</a:t>
            </a: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Navázání nových přátelství</a:t>
            </a: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Cestování a poznávání dalších zemí</a:t>
            </a: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Zlepšování v angličtině a španělštině</a:t>
            </a: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338" name="Picture 2" descr="SouvisejÃ­cÃ­ obrÃ¡zek">
            <a:extLst>
              <a:ext uri="{FF2B5EF4-FFF2-40B4-BE49-F238E27FC236}">
                <a16:creationId xmlns:a16="http://schemas.microsoft.com/office/drawing/2014/main" xmlns="" id="{01693C7E-B3CB-434D-BC01-D8BFD377DD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529796"/>
            <a:ext cx="3304797" cy="185425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01" r="15704" b="6577"/>
          <a:stretch/>
        </p:blipFill>
        <p:spPr>
          <a:xfrm>
            <a:off x="6248872" y="2744991"/>
            <a:ext cx="2160240" cy="1296143"/>
          </a:xfrm>
          <a:prstGeom prst="round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4437112"/>
            <a:ext cx="2215133" cy="2215133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395536" y="585049"/>
            <a:ext cx="7524003" cy="970450"/>
          </a:xfrm>
        </p:spPr>
        <p:txBody>
          <a:bodyPr>
            <a:normAutofit/>
          </a:bodyPr>
          <a:lstStyle/>
          <a:p>
            <a:r>
              <a:rPr lang="cs-CZ" sz="4400" dirty="0" smtClean="0">
                <a:solidFill>
                  <a:schemeClr val="bg1"/>
                </a:solidFill>
                <a:latin typeface="Copperplate Gothic Bold" panose="020E0705020206020404" pitchFamily="34" charset="0"/>
                <a:cs typeface="Arial" panose="020B0604020202020204" pitchFamily="34" charset="0"/>
              </a:rPr>
              <a:t>Partnerské školy</a:t>
            </a:r>
            <a:endParaRPr lang="cs-CZ" sz="4400" dirty="0">
              <a:solidFill>
                <a:schemeClr val="bg1"/>
              </a:solidFill>
              <a:effectLst/>
              <a:latin typeface="Copperplate Gothic Bold" panose="020E0705020206020404" pitchFamily="34" charset="0"/>
              <a:cs typeface="Arial" panose="020B0604020202020204" pitchFamily="34" charset="0"/>
            </a:endParaRPr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99559" y="2303011"/>
            <a:ext cx="8144882" cy="3636510"/>
          </a:xfrm>
        </p:spPr>
        <p:txBody>
          <a:bodyPr anchor="t">
            <a:normAutofit/>
          </a:bodyPr>
          <a:lstStyle/>
          <a:p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ACADEMIA MERCURII</a:t>
            </a:r>
          </a:p>
          <a:p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ŠPANĚLSKO - SŠ s výukou v 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angl. 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v centru Madridu</a:t>
            </a:r>
          </a:p>
          <a:p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DÁNSKO – SŠ ve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Vordingborgu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(ostrov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Zealand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MALTA – SŠ ve Victorii (hlavní město ostrova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Gozo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5128029"/>
            <a:ext cx="2038170" cy="88998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5419" y="5131319"/>
            <a:ext cx="920407" cy="920407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2249" y="5165639"/>
            <a:ext cx="1419911" cy="1090289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5734" y="5106017"/>
            <a:ext cx="2018674" cy="669632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86476" y="282782"/>
            <a:ext cx="1080120" cy="1080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699677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300071" y="639730"/>
            <a:ext cx="8500045" cy="970450"/>
          </a:xfrm>
        </p:spPr>
        <p:txBody>
          <a:bodyPr>
            <a:normAutofit/>
          </a:bodyPr>
          <a:lstStyle/>
          <a:p>
            <a:pPr algn="ctr"/>
            <a:r>
              <a:rPr lang="cs-CZ" sz="3600" dirty="0" smtClean="0">
                <a:solidFill>
                  <a:schemeClr val="bg1"/>
                </a:solidFill>
                <a:latin typeface="Copperplate Gothic Bold" panose="020E0705020206020404" pitchFamily="34" charset="0"/>
                <a:cs typeface="Arial" panose="020B0604020202020204" pitchFamily="34" charset="0"/>
              </a:rPr>
              <a:t>Co mohou účastníci očekávat</a:t>
            </a:r>
            <a:endParaRPr lang="cs-CZ" sz="3600" dirty="0">
              <a:solidFill>
                <a:schemeClr val="bg1"/>
              </a:solidFill>
              <a:effectLst/>
              <a:latin typeface="Copperplate Gothic Bold" panose="020E0705020206020404" pitchFamily="34" charset="0"/>
            </a:endParaRPr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57200" y="2317031"/>
            <a:ext cx="8229600" cy="3021165"/>
          </a:xfrm>
        </p:spPr>
        <p:txBody>
          <a:bodyPr anchor="t">
            <a:noAutofit/>
          </a:bodyPr>
          <a:lstStyle/>
          <a:p>
            <a:pPr marL="0" indent="0">
              <a:buNone/>
            </a:pP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Navázání přátelství s vrstevníky z Dánska, Malty a Španělska během spolupráce na projektu, což zahrnuje:</a:t>
            </a:r>
          </a:p>
          <a:p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Společnou práci v angličtině na tématech projektu ve webovém prostředí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eTwinning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/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Twinspace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(pod vedením učitelů)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 účast v online konferenci žáků</a:t>
            </a: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Týdenní plně hrazené výjezdy do škol ve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Španělsku nebo Dánsku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 na Maltě s ubytováním v rodinách žáků a opětovně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hostění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stejného žáka u sebe doma</a:t>
            </a:r>
          </a:p>
          <a:p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Možnost zlepšit se v angličtině, která je i úředním jazykem Malty a ve španělštině (znalost španělštiny není podmínkou, jen výhodou)</a:t>
            </a:r>
          </a:p>
          <a:p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Možnost cestovat a poznávat kulturní dědictví naší i dalších zemí</a:t>
            </a:r>
          </a:p>
          <a:p>
            <a:pPr marL="0" indent="0">
              <a:buNone/>
            </a:pP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4717" y="116632"/>
            <a:ext cx="3122083" cy="70688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6632"/>
            <a:ext cx="1224136" cy="832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106359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339250" y="710690"/>
            <a:ext cx="8452927" cy="970450"/>
          </a:xfrm>
        </p:spPr>
        <p:txBody>
          <a:bodyPr>
            <a:normAutofit fontScale="90000"/>
          </a:bodyPr>
          <a:lstStyle/>
          <a:p>
            <a:pPr algn="ctr"/>
            <a:r>
              <a:rPr lang="cs-CZ" sz="3600" dirty="0" smtClean="0">
                <a:solidFill>
                  <a:schemeClr val="bg1"/>
                </a:solidFill>
                <a:latin typeface="Copperplate Gothic Bold" panose="020E0705020206020404" pitchFamily="34" charset="0"/>
                <a:cs typeface="Arial" panose="020B0604020202020204" pitchFamily="34" charset="0"/>
              </a:rPr>
              <a:t>Plánovaný program – návštěva kulturního dědictví </a:t>
            </a:r>
            <a:r>
              <a:rPr lang="cs-CZ" sz="3600" dirty="0" smtClean="0">
                <a:solidFill>
                  <a:schemeClr val="bg1"/>
                </a:solidFill>
                <a:latin typeface="Copperplate Gothic Bold" panose="020E0705020206020404" pitchFamily="34" charset="0"/>
                <a:cs typeface="Arial" panose="020B0604020202020204" pitchFamily="34" charset="0"/>
              </a:rPr>
              <a:t>ČR </a:t>
            </a:r>
            <a:endParaRPr lang="cs-CZ" sz="3600" dirty="0">
              <a:solidFill>
                <a:schemeClr val="bg1"/>
              </a:solidFill>
              <a:effectLst/>
              <a:latin typeface="Copperplate Gothic Bold" panose="020E0705020206020404" pitchFamily="34" charset="0"/>
            </a:endParaRPr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351823" y="2363544"/>
            <a:ext cx="8229600" cy="4525963"/>
          </a:xfrm>
        </p:spPr>
        <p:txBody>
          <a:bodyPr anchor="t">
            <a:normAutofit/>
          </a:bodyPr>
          <a:lstStyle/>
          <a:p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Praha – historické centrum</a:t>
            </a: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Babiččino údolí v Ratibořicích</a:t>
            </a: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Náchodský zámek</a:t>
            </a:r>
          </a:p>
          <a:p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Klášter Broumov</a:t>
            </a: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4504495"/>
            <a:ext cx="3028467" cy="201897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712" y="4541912"/>
            <a:ext cx="2888263" cy="206177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1325" y="2341614"/>
            <a:ext cx="4725234" cy="174154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0041" y="4541912"/>
            <a:ext cx="2721540" cy="204115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4846196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339250" y="710690"/>
            <a:ext cx="8452927" cy="970450"/>
          </a:xfrm>
        </p:spPr>
        <p:txBody>
          <a:bodyPr>
            <a:normAutofit fontScale="90000"/>
          </a:bodyPr>
          <a:lstStyle/>
          <a:p>
            <a:pPr algn="ctr"/>
            <a:r>
              <a:rPr lang="cs-CZ" sz="3600" dirty="0" smtClean="0">
                <a:solidFill>
                  <a:schemeClr val="bg1"/>
                </a:solidFill>
                <a:latin typeface="Copperplate Gothic Bold" panose="020E0705020206020404" pitchFamily="34" charset="0"/>
                <a:cs typeface="Arial" panose="020B0604020202020204" pitchFamily="34" charset="0"/>
              </a:rPr>
              <a:t>Plánovaný program – návštěva kulturního dědictví  ŠPANĚLSKA</a:t>
            </a:r>
            <a:endParaRPr lang="cs-CZ" sz="3600" dirty="0">
              <a:solidFill>
                <a:schemeClr val="bg1"/>
              </a:solidFill>
              <a:effectLst/>
              <a:latin typeface="Copperplate Gothic Bold" panose="020E0705020206020404" pitchFamily="34" charset="0"/>
            </a:endParaRPr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351823" y="2363544"/>
            <a:ext cx="8229600" cy="4525963"/>
          </a:xfrm>
        </p:spPr>
        <p:txBody>
          <a:bodyPr anchor="t">
            <a:normAutofit/>
          </a:bodyPr>
          <a:lstStyle/>
          <a:p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Madrid – historické centrum</a:t>
            </a: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Madrid – světová galerie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Prado</a:t>
            </a: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Toledo – historické centrum tří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kultur </a:t>
            </a:r>
            <a:endParaRPr lang="cs-CZ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pod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ochranou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UNESCO</a:t>
            </a: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4391" y="1722761"/>
            <a:ext cx="3500097" cy="262169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6158" y="4635589"/>
            <a:ext cx="2668330" cy="176921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7003" y="4611912"/>
            <a:ext cx="2767165" cy="184142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808" y="4386078"/>
            <a:ext cx="2985040" cy="224742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3394895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339250" y="710690"/>
            <a:ext cx="8452927" cy="970450"/>
          </a:xfrm>
        </p:spPr>
        <p:txBody>
          <a:bodyPr>
            <a:normAutofit fontScale="90000"/>
          </a:bodyPr>
          <a:lstStyle/>
          <a:p>
            <a:pPr algn="ctr"/>
            <a:r>
              <a:rPr lang="cs-CZ" sz="3600" dirty="0" smtClean="0">
                <a:solidFill>
                  <a:schemeClr val="bg1"/>
                </a:solidFill>
                <a:latin typeface="Copperplate Gothic Bold" panose="020E0705020206020404" pitchFamily="34" charset="0"/>
                <a:cs typeface="Arial" panose="020B0604020202020204" pitchFamily="34" charset="0"/>
              </a:rPr>
              <a:t>Plánovaný program – návštěva kulturního dědictví  </a:t>
            </a:r>
            <a:r>
              <a:rPr lang="cs-CZ" sz="3600" dirty="0" err="1" smtClean="0">
                <a:solidFill>
                  <a:schemeClr val="bg1"/>
                </a:solidFill>
                <a:latin typeface="Copperplate Gothic Bold" panose="020E0705020206020404" pitchFamily="34" charset="0"/>
                <a:cs typeface="Arial" panose="020B0604020202020204" pitchFamily="34" charset="0"/>
              </a:rPr>
              <a:t>dánska</a:t>
            </a:r>
            <a:endParaRPr lang="cs-CZ" sz="3600" dirty="0">
              <a:solidFill>
                <a:schemeClr val="bg1"/>
              </a:solidFill>
              <a:effectLst/>
              <a:latin typeface="Copperplate Gothic Bold" panose="020E0705020206020404" pitchFamily="34" charset="0"/>
            </a:endParaRPr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179512" y="2420888"/>
            <a:ext cx="8229600" cy="4525963"/>
          </a:xfrm>
        </p:spPr>
        <p:txBody>
          <a:bodyPr anchor="t">
            <a:normAutofit/>
          </a:bodyPr>
          <a:lstStyle/>
          <a:p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Kodaň – historické centrum</a:t>
            </a: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Ostrov </a:t>
            </a:r>
            <a:r>
              <a:rPr lang="cs-CZ" sz="2000" dirty="0" err="1"/>
              <a:t>Møn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s vysokými bílými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útesy</a:t>
            </a:r>
          </a:p>
          <a:p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Katedrála v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Roskilde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(UNESCO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Vikingské muzeum lodí a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kruhový hrad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Trelleborg</a:t>
            </a:r>
            <a:endParaRPr lang="cs-CZ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5553" y="1762982"/>
            <a:ext cx="2695870" cy="201153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3856358"/>
            <a:ext cx="1921525" cy="283334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5040261"/>
            <a:ext cx="2592288" cy="172819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0831" y="4534185"/>
            <a:ext cx="2926080" cy="194462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Obrázek 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14" t="16615" r="3681" b="8617"/>
          <a:stretch/>
        </p:blipFill>
        <p:spPr>
          <a:xfrm>
            <a:off x="4716025" y="4210353"/>
            <a:ext cx="2232248" cy="129614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7330027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339250" y="710690"/>
            <a:ext cx="8452927" cy="970450"/>
          </a:xfrm>
        </p:spPr>
        <p:txBody>
          <a:bodyPr>
            <a:normAutofit fontScale="90000"/>
          </a:bodyPr>
          <a:lstStyle/>
          <a:p>
            <a:pPr algn="ctr"/>
            <a:r>
              <a:rPr lang="cs-CZ" sz="3600" dirty="0" smtClean="0">
                <a:solidFill>
                  <a:schemeClr val="bg1"/>
                </a:solidFill>
                <a:latin typeface="Copperplate Gothic Bold" panose="020E0705020206020404" pitchFamily="34" charset="0"/>
                <a:cs typeface="Arial" panose="020B0604020202020204" pitchFamily="34" charset="0"/>
              </a:rPr>
              <a:t>Plánovaný program – návštěva kulturního dědictví  MALTY</a:t>
            </a:r>
            <a:endParaRPr lang="cs-CZ" sz="3600" dirty="0">
              <a:solidFill>
                <a:schemeClr val="bg1"/>
              </a:solidFill>
              <a:effectLst/>
              <a:latin typeface="Copperplate Gothic Bold" panose="020E0705020206020404" pitchFamily="34" charset="0"/>
            </a:endParaRPr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351823" y="2363544"/>
            <a:ext cx="8229600" cy="4525963"/>
          </a:xfrm>
        </p:spPr>
        <p:txBody>
          <a:bodyPr anchor="t">
            <a:normAutofit/>
          </a:bodyPr>
          <a:lstStyle/>
          <a:p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La Valletta –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historické centrum a opevnění </a:t>
            </a:r>
          </a:p>
          <a:p>
            <a:pPr marL="0" indent="0">
              <a:buNone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Řádu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altézských rytířů</a:t>
            </a: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Victoria (ostrov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Gozo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) – středověká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Citadella</a:t>
            </a: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Megalitické chrámy </a:t>
            </a:r>
            <a:r>
              <a:rPr lang="cs-CZ" sz="2000" dirty="0" err="1" smtClean="0"/>
              <a:t>Ġgantija</a:t>
            </a:r>
            <a:r>
              <a:rPr lang="cs-CZ" sz="2000" dirty="0" smtClean="0"/>
              <a:t>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pod </a:t>
            </a:r>
          </a:p>
          <a:p>
            <a:pPr marL="0" indent="0">
              <a:buNone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 ochranou UNESCO</a:t>
            </a: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737131"/>
            <a:ext cx="2609850" cy="1752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3237" y="4792653"/>
            <a:ext cx="2466817" cy="164155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Obrázek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065"/>
          <a:stretch/>
        </p:blipFill>
        <p:spPr>
          <a:xfrm>
            <a:off x="5288413" y="3788931"/>
            <a:ext cx="3516885" cy="18963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838" y="1776291"/>
            <a:ext cx="2922153" cy="169850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7635826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146619" y="420319"/>
            <a:ext cx="8997381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cs-CZ" sz="3600" dirty="0" smtClean="0">
                <a:solidFill>
                  <a:schemeClr val="bg1"/>
                </a:solidFill>
                <a:latin typeface="Algerian" panose="04020705040A02060702" pitchFamily="82" charset="0"/>
                <a:cs typeface="Arial" panose="020B0604020202020204" pitchFamily="34" charset="0"/>
              </a:rPr>
              <a:t>Plánované termíny setkání účastníků všech škol:</a:t>
            </a:r>
            <a:endParaRPr lang="cs-CZ" sz="3600" dirty="0">
              <a:solidFill>
                <a:schemeClr val="bg1"/>
              </a:solidFill>
              <a:effectLst/>
              <a:latin typeface="Algerian" panose="04020705040A02060702" pitchFamily="82" charset="0"/>
            </a:endParaRPr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239622" y="2416196"/>
            <a:ext cx="7524003" cy="2510697"/>
          </a:xfrm>
        </p:spPr>
        <p:txBody>
          <a:bodyPr anchor="t">
            <a:normAutofit/>
          </a:bodyPr>
          <a:lstStyle/>
          <a:p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Online konference (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videohovor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z naší školy): listopad 2019</a:t>
            </a: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Setkání MALTA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– březen nebo duben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2020</a:t>
            </a:r>
          </a:p>
          <a:p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Setkání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v ČR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květen 2020</a:t>
            </a:r>
          </a:p>
          <a:p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Setkání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DÁNSKO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září/ říjen 2020</a:t>
            </a:r>
          </a:p>
          <a:p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Setkání ŠPANĚLSKO – březen / duben 2021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4781746"/>
            <a:ext cx="2448272" cy="164409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375" y="3094980"/>
            <a:ext cx="2572097" cy="126032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556" y="5056889"/>
            <a:ext cx="1454180" cy="145418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5082011"/>
            <a:ext cx="2963208" cy="139551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5845909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táty">
  <a:themeElements>
    <a:clrScheme name="Žlutá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FFCA08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Citáty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Citáty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6F3559E9-1A4C-49D8-94D4-F41003531C4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Žlutá">
    <a:dk1>
      <a:sysClr val="windowText" lastClr="000000"/>
    </a:dk1>
    <a:lt1>
      <a:sysClr val="window" lastClr="FFFFFF"/>
    </a:lt1>
    <a:dk2>
      <a:srgbClr val="39302A"/>
    </a:dk2>
    <a:lt2>
      <a:srgbClr val="E5DEDB"/>
    </a:lt2>
    <a:accent1>
      <a:srgbClr val="FFCA08"/>
    </a:accent1>
    <a:accent2>
      <a:srgbClr val="F8931D"/>
    </a:accent2>
    <a:accent3>
      <a:srgbClr val="CE8D3E"/>
    </a:accent3>
    <a:accent4>
      <a:srgbClr val="EC7016"/>
    </a:accent4>
    <a:accent5>
      <a:srgbClr val="E64823"/>
    </a:accent5>
    <a:accent6>
      <a:srgbClr val="9C6A6A"/>
    </a:accent6>
    <a:hlink>
      <a:srgbClr val="2998E3"/>
    </a:hlink>
    <a:folHlink>
      <a:srgbClr val="7F723D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EB9767C2-CEBA-44D9-8CE9-AB64B255A96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422</Words>
  <Application>Microsoft Office PowerPoint</Application>
  <PresentationFormat>Předvádění na obrazovce (4:3)</PresentationFormat>
  <Paragraphs>57</Paragraphs>
  <Slides>11</Slides>
  <Notes>2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9" baseType="lpstr">
      <vt:lpstr>Algerian</vt:lpstr>
      <vt:lpstr>Arial</vt:lpstr>
      <vt:lpstr>Calibri</vt:lpstr>
      <vt:lpstr>Century Gothic</vt:lpstr>
      <vt:lpstr>Copperplate Gothic Bold</vt:lpstr>
      <vt:lpstr>Trebuchet MS</vt:lpstr>
      <vt:lpstr>Wingdings 2</vt:lpstr>
      <vt:lpstr>Citáty</vt:lpstr>
      <vt:lpstr>Projekt ERASMUS+ KA229:  EU Citizenship – Cultural heritage unites us</vt:lpstr>
      <vt:lpstr>Téma projektu</vt:lpstr>
      <vt:lpstr>Partnerské školy</vt:lpstr>
      <vt:lpstr>Co mohou účastníci očekávat</vt:lpstr>
      <vt:lpstr>Plánovaný program – návštěva kulturního dědictví ČR </vt:lpstr>
      <vt:lpstr>Plánovaný program – návštěva kulturního dědictví  ŠPANĚLSKA</vt:lpstr>
      <vt:lpstr>Plánovaný program – návštěva kulturního dědictví  dánska</vt:lpstr>
      <vt:lpstr>Plánovaný program – návštěva kulturního dědictví  MALTY</vt:lpstr>
      <vt:lpstr>Plánované termíny setkání účastníků všech škol:</vt:lpstr>
      <vt:lpstr>Jak se do projektu přihlásit ?</vt:lpstr>
      <vt:lpstr>    Děkujeme za pozornost  a  těšíme se na vaše motivační dopisy! 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2017-11-09T11:11:40Z</dcterms:created>
  <dcterms:modified xsi:type="dcterms:W3CDTF">2019-08-15T01:53:03Z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TC101671239990</vt:lpwstr>
  </property>
</Properties>
</file>